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2"/>
  </p:notesMasterIdLst>
  <p:sldIdLst>
    <p:sldId id="304" r:id="rId2"/>
    <p:sldId id="257" r:id="rId3"/>
    <p:sldId id="256" r:id="rId4"/>
    <p:sldId id="258" r:id="rId5"/>
    <p:sldId id="300" r:id="rId6"/>
    <p:sldId id="296" r:id="rId7"/>
    <p:sldId id="299" r:id="rId8"/>
    <p:sldId id="303" r:id="rId9"/>
    <p:sldId id="302" r:id="rId10"/>
    <p:sldId id="30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1B084-B6ED-4588-B195-E3100E7CF530}" type="datetimeFigureOut">
              <a:rPr lang="en-GB" smtClean="0"/>
              <a:t>01/05/2019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09D04-A607-480E-9A1F-B1D4931DD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98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60F81E08-AD3D-4904-BD7A-E58497A11A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B4009ADE-5B3F-4E25-A0B4-2D3CD7ABA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839A66C4-9446-48C5-9387-DC2378AD156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FF2F63F-0D81-4AAD-A3EB-DDB2D1027AB9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60F81E08-AD3D-4904-BD7A-E58497A11A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B4009ADE-5B3F-4E25-A0B4-2D3CD7ABA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839A66C4-9446-48C5-9387-DC2378AD156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FF2F63F-0D81-4AAD-A3EB-DDB2D1027AB9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10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3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1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59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84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411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15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0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61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97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57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2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11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8646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63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76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39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294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07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7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OcySBum734?feature=oembe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7B077-CA6E-4C3C-A051-C82F03267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159418"/>
            <a:ext cx="9448800" cy="1825096"/>
          </a:xfrm>
        </p:spPr>
        <p:txBody>
          <a:bodyPr>
            <a:normAutofit/>
          </a:bodyPr>
          <a:lstStyle/>
          <a:p>
            <a:r>
              <a:rPr lang="en-GB"/>
              <a:t>NYMAZ: Sounding Out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143A9-8C1F-4ADA-A457-D423AC124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988214"/>
            <a:ext cx="9448800" cy="685800"/>
          </a:xfrm>
        </p:spPr>
        <p:txBody>
          <a:bodyPr>
            <a:normAutofit/>
          </a:bodyPr>
          <a:lstStyle/>
          <a:p>
            <a:r>
              <a:rPr lang="en-GB" dirty="0"/>
              <a:t>Author: Grace McNeill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37939-BADB-448B-A52F-CF1749B37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941" y="1557514"/>
            <a:ext cx="1814262" cy="1814262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B5E5C040-DF89-4B1B-B2A5-56BF3B2BA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51" y="1556364"/>
            <a:ext cx="1846577" cy="1814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4B40E3-532F-4E7C-82A6-A292415B0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342" y="1767572"/>
            <a:ext cx="2812913" cy="10056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1C1401-51C1-482E-A086-6CD9E769C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365" y="1869786"/>
            <a:ext cx="2986718" cy="7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9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A602-84F7-4816-A153-6BD212A4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listen…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2FFECA-EBAC-4832-B6CF-B705335CFD40}"/>
              </a:ext>
            </a:extLst>
          </p:cNvPr>
          <p:cNvSpPr txBox="1"/>
          <p:nvPr/>
        </p:nvSpPr>
        <p:spPr>
          <a:xfrm>
            <a:off x="5897216" y="2186609"/>
            <a:ext cx="56851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Q1. What instruments can you hear?</a:t>
            </a:r>
          </a:p>
          <a:p>
            <a:endParaRPr lang="en-GB" sz="2400" dirty="0"/>
          </a:p>
          <a:p>
            <a:r>
              <a:rPr lang="en-GB" sz="2400" dirty="0"/>
              <a:t>Q2. Where do you think this music is from?</a:t>
            </a:r>
          </a:p>
          <a:p>
            <a:endParaRPr lang="en-GB" sz="2400" dirty="0"/>
          </a:p>
          <a:p>
            <a:r>
              <a:rPr lang="en-GB" sz="2400" dirty="0"/>
              <a:t>Q3. What type of music do you think this is?</a:t>
            </a:r>
          </a:p>
        </p:txBody>
      </p:sp>
      <p:pic>
        <p:nvPicPr>
          <p:cNvPr id="7" name="Online Media 6" title="Woody Herman &amp; His Swingin' Herd - Woodchopper's Ball">
            <a:hlinkClick r:id="" action="ppaction://media"/>
            <a:extLst>
              <a:ext uri="{FF2B5EF4-FFF2-40B4-BE49-F238E27FC236}">
                <a16:creationId xmlns:a16="http://schemas.microsoft.com/office/drawing/2014/main" id="{664282D5-D1EC-4617-B18C-6119B734DA9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0042" y="1513280"/>
            <a:ext cx="5368925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65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6D069-4502-4063-9F75-57A254DF12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Exploring Jazz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E0E015-8583-485F-A86C-D620FFB3AF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SOUNDING OUT resource</a:t>
            </a:r>
          </a:p>
        </p:txBody>
      </p:sp>
    </p:spTree>
    <p:extLst>
      <p:ext uri="{BB962C8B-B14F-4D97-AF65-F5344CB8AC3E}">
        <p14:creationId xmlns:p14="http://schemas.microsoft.com/office/powerpoint/2010/main" val="286042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FA904-0194-4B6C-9161-9908E0975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Jazz 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B8CE-C8C4-42BA-AF62-987ACFEEC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/>
              <a:t>We will be exploring the music of America, looking in particular at Jazz!</a:t>
            </a:r>
          </a:p>
          <a:p>
            <a:r>
              <a:rPr lang="en-GB" dirty="0"/>
              <a:t>Where does it come from?</a:t>
            </a:r>
          </a:p>
          <a:p>
            <a:r>
              <a:rPr lang="en-GB" dirty="0"/>
              <a:t>What musical influences are there?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We will be looking at:</a:t>
            </a:r>
          </a:p>
          <a:p>
            <a:r>
              <a:rPr lang="en-GB" dirty="0"/>
              <a:t>What instruments are used</a:t>
            </a:r>
          </a:p>
          <a:p>
            <a:r>
              <a:rPr lang="en-GB" dirty="0"/>
              <a:t>Learning the Rhythms and Structure of Jazz music  </a:t>
            </a:r>
          </a:p>
          <a:p>
            <a:r>
              <a:rPr lang="en-GB" dirty="0"/>
              <a:t>Performing a piece with improvisation! </a:t>
            </a:r>
          </a:p>
        </p:txBody>
      </p:sp>
    </p:spTree>
    <p:extLst>
      <p:ext uri="{BB962C8B-B14F-4D97-AF65-F5344CB8AC3E}">
        <p14:creationId xmlns:p14="http://schemas.microsoft.com/office/powerpoint/2010/main" val="30052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E231-A816-443D-923D-C8C7907D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82" y="516835"/>
            <a:ext cx="4114800" cy="1600200"/>
          </a:xfrm>
        </p:spPr>
        <p:txBody>
          <a:bodyPr/>
          <a:lstStyle/>
          <a:p>
            <a:r>
              <a:rPr lang="en-GB" dirty="0"/>
              <a:t>Key words/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9689A-7D52-4B98-8454-F24646F93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139" y="1492347"/>
            <a:ext cx="3304356" cy="5471925"/>
          </a:xfrm>
        </p:spPr>
        <p:txBody>
          <a:bodyPr/>
          <a:lstStyle/>
          <a:p>
            <a:r>
              <a:rPr lang="en-GB" dirty="0"/>
              <a:t>Syncopation </a:t>
            </a:r>
          </a:p>
          <a:p>
            <a:r>
              <a:rPr lang="en-GB" dirty="0"/>
              <a:t>Walking Bass</a:t>
            </a:r>
          </a:p>
          <a:p>
            <a:r>
              <a:rPr lang="en-GB" dirty="0"/>
              <a:t>Improvisation</a:t>
            </a:r>
          </a:p>
          <a:p>
            <a:r>
              <a:rPr lang="en-GB" dirty="0"/>
              <a:t>Instrumental Break</a:t>
            </a:r>
          </a:p>
          <a:p>
            <a:r>
              <a:rPr lang="en-GB" dirty="0"/>
              <a:t>Head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E4CEC9-7E57-498E-87FF-F033690B9839}"/>
              </a:ext>
            </a:extLst>
          </p:cNvPr>
          <p:cNvSpPr txBox="1"/>
          <p:nvPr/>
        </p:nvSpPr>
        <p:spPr>
          <a:xfrm>
            <a:off x="5190978" y="1492347"/>
            <a:ext cx="56692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Syncopation</a:t>
            </a:r>
            <a:r>
              <a:rPr lang="en-GB" dirty="0"/>
              <a:t> – When the off beat is accented.</a:t>
            </a:r>
          </a:p>
          <a:p>
            <a:endParaRPr lang="en-GB" dirty="0"/>
          </a:p>
          <a:p>
            <a:r>
              <a:rPr lang="en-GB" b="1" dirty="0"/>
              <a:t>Walking Bass </a:t>
            </a:r>
            <a:r>
              <a:rPr lang="en-GB" dirty="0"/>
              <a:t>- </a:t>
            </a:r>
            <a:r>
              <a:rPr lang="en-US" dirty="0"/>
              <a:t>Bass line that moves up and down repeatedly throughout.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Improvisation </a:t>
            </a:r>
            <a:r>
              <a:rPr lang="en-GB" dirty="0"/>
              <a:t>- </a:t>
            </a:r>
            <a:r>
              <a:rPr lang="en-US" dirty="0"/>
              <a:t>Musical phrases made up on the spot to fit the work, creating a solo. </a:t>
            </a:r>
            <a:endParaRPr lang="en-GB" b="1" dirty="0"/>
          </a:p>
          <a:p>
            <a:endParaRPr lang="en-GB" dirty="0"/>
          </a:p>
          <a:p>
            <a:r>
              <a:rPr lang="en-GB" b="1" dirty="0"/>
              <a:t>Instrumental break -</a:t>
            </a:r>
            <a:r>
              <a:rPr lang="en-GB" dirty="0"/>
              <a:t> </a:t>
            </a:r>
            <a:r>
              <a:rPr lang="en-US" dirty="0"/>
              <a:t>Section of music between the main phrases where instruments take solos.</a:t>
            </a:r>
            <a:endParaRPr lang="en-GB" b="1" dirty="0"/>
          </a:p>
          <a:p>
            <a:endParaRPr lang="en-GB" dirty="0"/>
          </a:p>
          <a:p>
            <a:r>
              <a:rPr lang="en-GB" b="1" dirty="0"/>
              <a:t>Head</a:t>
            </a:r>
            <a:r>
              <a:rPr lang="en-GB" dirty="0"/>
              <a:t> – This is the section in the music which acts as the main riff, and the ensemble all know and play in unison.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1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7" name="TextBox 15">
            <a:extLst>
              <a:ext uri="{FF2B5EF4-FFF2-40B4-BE49-F238E27FC236}">
                <a16:creationId xmlns:a16="http://schemas.microsoft.com/office/drawing/2014/main" id="{7525DA87-D9E8-486C-B3B6-CF2E79E0C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072" y="2233086"/>
            <a:ext cx="25392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2. Electric Guitar</a:t>
            </a:r>
          </a:p>
        </p:txBody>
      </p:sp>
      <p:sp>
        <p:nvSpPr>
          <p:cNvPr id="29708" name="TextBox 16">
            <a:extLst>
              <a:ext uri="{FF2B5EF4-FFF2-40B4-BE49-F238E27FC236}">
                <a16:creationId xmlns:a16="http://schemas.microsoft.com/office/drawing/2014/main" id="{94228387-18B7-432D-9E6A-C42FCDB2A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35" y="3775969"/>
            <a:ext cx="2846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1.Saxophone</a:t>
            </a:r>
          </a:p>
        </p:txBody>
      </p:sp>
      <p:sp>
        <p:nvSpPr>
          <p:cNvPr id="29709" name="TextBox 17">
            <a:extLst>
              <a:ext uri="{FF2B5EF4-FFF2-40B4-BE49-F238E27FC236}">
                <a16:creationId xmlns:a16="http://schemas.microsoft.com/office/drawing/2014/main" id="{EBEA2E11-2096-496B-94CC-8A9361324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9698" y="4412390"/>
            <a:ext cx="30223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6. Double Bass</a:t>
            </a:r>
          </a:p>
        </p:txBody>
      </p:sp>
      <p:sp>
        <p:nvSpPr>
          <p:cNvPr id="29710" name="TextBox 18">
            <a:extLst>
              <a:ext uri="{FF2B5EF4-FFF2-40B4-BE49-F238E27FC236}">
                <a16:creationId xmlns:a16="http://schemas.microsoft.com/office/drawing/2014/main" id="{B8A57F0A-17B9-4494-ACC4-7507E8765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1500188"/>
            <a:ext cx="2000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3. Clarinet</a:t>
            </a:r>
          </a:p>
        </p:txBody>
      </p:sp>
      <p:sp>
        <p:nvSpPr>
          <p:cNvPr id="29713" name="TextBox 21">
            <a:extLst>
              <a:ext uri="{FF2B5EF4-FFF2-40B4-BE49-F238E27FC236}">
                <a16:creationId xmlns:a16="http://schemas.microsoft.com/office/drawing/2014/main" id="{8B25B2F3-3FE9-4C77-A507-FE777BFC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237" y="4653644"/>
            <a:ext cx="28201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4.Piano</a:t>
            </a:r>
          </a:p>
        </p:txBody>
      </p:sp>
      <p:sp>
        <p:nvSpPr>
          <p:cNvPr id="29714" name="TextBox 22">
            <a:extLst>
              <a:ext uri="{FF2B5EF4-FFF2-40B4-BE49-F238E27FC236}">
                <a16:creationId xmlns:a16="http://schemas.microsoft.com/office/drawing/2014/main" id="{3259AD1C-D7A0-460C-979A-FB48EBB15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0" y="5954388"/>
            <a:ext cx="22191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5. Drum Kit</a:t>
            </a:r>
          </a:p>
        </p:txBody>
      </p:sp>
      <p:sp>
        <p:nvSpPr>
          <p:cNvPr id="29715" name="TextBox 23">
            <a:extLst>
              <a:ext uri="{FF2B5EF4-FFF2-40B4-BE49-F238E27FC236}">
                <a16:creationId xmlns:a16="http://schemas.microsoft.com/office/drawing/2014/main" id="{744EAD4A-F2B6-4676-8676-8B59EA45A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124" y="2605929"/>
            <a:ext cx="2000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7. Trumpet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A1AB72-747D-40B0-BAA7-8EFB8181EC93}"/>
              </a:ext>
            </a:extLst>
          </p:cNvPr>
          <p:cNvSpPr txBox="1"/>
          <p:nvPr/>
        </p:nvSpPr>
        <p:spPr>
          <a:xfrm>
            <a:off x="3275806" y="5184947"/>
            <a:ext cx="8598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B050"/>
                </a:solidFill>
              </a:rPr>
              <a:t>Can you guess their names?</a:t>
            </a:r>
          </a:p>
        </p:txBody>
      </p:sp>
      <p:pic>
        <p:nvPicPr>
          <p:cNvPr id="19" name="Picture 18" descr="http://willismusic.com/wp-content/uploads/2015/08/sax.jpg">
            <a:extLst>
              <a:ext uri="{FF2B5EF4-FFF2-40B4-BE49-F238E27FC236}">
                <a16:creationId xmlns:a16="http://schemas.microsoft.com/office/drawing/2014/main" id="{72F0C34F-4D5A-46D2-8CCF-0F57EBFE0D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62" y="1345500"/>
            <a:ext cx="2438148" cy="252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http://www.dawsons.co.uk/media/catalog/product/cache/1/image/1200x/6b9ffbf72458f4fd2d3cb995d92e8889/y/a/yamaha-ytr-4335gll-trumpet-lacquered.jpg">
            <a:extLst>
              <a:ext uri="{FF2B5EF4-FFF2-40B4-BE49-F238E27FC236}">
                <a16:creationId xmlns:a16="http://schemas.microsoft.com/office/drawing/2014/main" id="{E68C3FB8-78CA-4AC1-8C76-37E28209522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788" y="650081"/>
            <a:ext cx="192405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546445-9C2D-41FF-836E-2C5D5D89B05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773074" y="278606"/>
            <a:ext cx="1333500" cy="1333500"/>
          </a:xfrm>
          <a:prstGeom prst="rect">
            <a:avLst/>
          </a:prstGeom>
        </p:spPr>
      </p:pic>
      <p:pic>
        <p:nvPicPr>
          <p:cNvPr id="22" name="Picture 21" descr="http://az58332.vo.msecnd.net/e88dd2e9fff747f090c792316c22131c/Images/Products26273-1200x1200-418953.jpg">
            <a:extLst>
              <a:ext uri="{FF2B5EF4-FFF2-40B4-BE49-F238E27FC236}">
                <a16:creationId xmlns:a16="http://schemas.microsoft.com/office/drawing/2014/main" id="{2EED6E3E-CB61-4BCE-8EA2-7C1542A72A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20" y="785441"/>
            <a:ext cx="1283335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http://media-cache-ec0.pinimg.com/736x/48/ca/22/48ca221b334030a606b7f814449a9fb3.jpg">
            <a:extLst>
              <a:ext uri="{FF2B5EF4-FFF2-40B4-BE49-F238E27FC236}">
                <a16:creationId xmlns:a16="http://schemas.microsoft.com/office/drawing/2014/main" id="{69BB352F-145F-4A4D-A6CF-04A0AC0F1ED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99452" y="1754085"/>
            <a:ext cx="1311622" cy="3832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http://static.musiciansfriend.com/derivates/19/001/440/978/DV020_Jpg_Jumbo_666618.004_blue.jpg">
            <a:extLst>
              <a:ext uri="{FF2B5EF4-FFF2-40B4-BE49-F238E27FC236}">
                <a16:creationId xmlns:a16="http://schemas.microsoft.com/office/drawing/2014/main" id="{AB1625CB-7025-4E79-9754-53DBC249BE8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41" y="441239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https://usa.yamaha.com/files/818C26B158C54422917F21F7533D17A2_12073_1992x1720_a29d2e21128fff13bbc933dd36db3185.jpg">
            <a:extLst>
              <a:ext uri="{FF2B5EF4-FFF2-40B4-BE49-F238E27FC236}">
                <a16:creationId xmlns:a16="http://schemas.microsoft.com/office/drawing/2014/main" id="{6BAC8072-CFEF-4D67-B6D5-46A22D6A28C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232" y="3312062"/>
            <a:ext cx="154432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/>
      <p:bldP spid="29708" grpId="0"/>
      <p:bldP spid="29709" grpId="0"/>
      <p:bldP spid="29710" grpId="0"/>
      <p:bldP spid="29713" grpId="0"/>
      <p:bldP spid="29714" grpId="0"/>
      <p:bldP spid="297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BD65D-9129-422C-9D4C-CE5526B6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Improvisation!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8A6E78-7872-4EA9-BF5C-85B299921650}"/>
              </a:ext>
            </a:extLst>
          </p:cNvPr>
          <p:cNvSpPr txBox="1"/>
          <p:nvPr/>
        </p:nvSpPr>
        <p:spPr>
          <a:xfrm>
            <a:off x="278295" y="580073"/>
            <a:ext cx="271669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/>
              <a:t>Keywords/terms:</a:t>
            </a:r>
          </a:p>
          <a:p>
            <a:endParaRPr lang="en-GB" dirty="0"/>
          </a:p>
          <a:p>
            <a:r>
              <a:rPr lang="en-GB" sz="2400" dirty="0"/>
              <a:t>Syncopation </a:t>
            </a:r>
          </a:p>
          <a:p>
            <a:r>
              <a:rPr lang="en-GB" sz="2400" dirty="0"/>
              <a:t>Walking Bass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Improvisation</a:t>
            </a:r>
          </a:p>
          <a:p>
            <a:r>
              <a:rPr lang="en-GB" sz="2400" dirty="0"/>
              <a:t>Instrumental Break</a:t>
            </a:r>
          </a:p>
          <a:p>
            <a:r>
              <a:rPr lang="en-GB" sz="2400" dirty="0"/>
              <a:t>Head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1E0717-6485-4A01-A1C0-B022AC975CC2}"/>
              </a:ext>
            </a:extLst>
          </p:cNvPr>
          <p:cNvSpPr txBox="1"/>
          <p:nvPr/>
        </p:nvSpPr>
        <p:spPr>
          <a:xfrm>
            <a:off x="4046882" y="2057400"/>
            <a:ext cx="7084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Improvisation is a technique used to create interest, excitement and show off skill! We are going to try this activity:</a:t>
            </a:r>
          </a:p>
          <a:p>
            <a:endParaRPr lang="en-GB" dirty="0"/>
          </a:p>
          <a:p>
            <a:r>
              <a:rPr lang="en-GB" dirty="0"/>
              <a:t>Leader: Claps a rhythm such as </a:t>
            </a:r>
          </a:p>
          <a:p>
            <a:r>
              <a:rPr lang="en-GB" dirty="0"/>
              <a:t>‘I – Like </a:t>
            </a:r>
            <a:r>
              <a:rPr lang="en-GB" dirty="0">
                <a:solidFill>
                  <a:srgbClr val="FF0000"/>
                </a:solidFill>
              </a:rPr>
              <a:t>– </a:t>
            </a:r>
            <a:r>
              <a:rPr lang="en-GB" dirty="0"/>
              <a:t>Fish and Chips’</a:t>
            </a:r>
          </a:p>
          <a:p>
            <a:r>
              <a:rPr lang="en-GB" dirty="0"/>
              <a:t>Group: clap it back</a:t>
            </a:r>
          </a:p>
          <a:p>
            <a:endParaRPr lang="en-GB" dirty="0"/>
          </a:p>
          <a:p>
            <a:r>
              <a:rPr lang="en-GB" dirty="0"/>
              <a:t>Moving around the group, each person now comes up with their own rhythm and the group claps it back. </a:t>
            </a:r>
          </a:p>
          <a:p>
            <a:endParaRPr lang="en-GB" dirty="0"/>
          </a:p>
          <a:p>
            <a:r>
              <a:rPr lang="en-GB" dirty="0"/>
              <a:t>The challenge is to keep it in time and flowing all the way around the group!</a:t>
            </a:r>
          </a:p>
        </p:txBody>
      </p:sp>
    </p:spTree>
    <p:extLst>
      <p:ext uri="{BB962C8B-B14F-4D97-AF65-F5344CB8AC3E}">
        <p14:creationId xmlns:p14="http://schemas.microsoft.com/office/powerpoint/2010/main" val="1710073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899BD-3056-489E-B425-212050B8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339" y="790877"/>
            <a:ext cx="8610600" cy="1293028"/>
          </a:xfrm>
        </p:spPr>
        <p:txBody>
          <a:bodyPr/>
          <a:lstStyle/>
          <a:p>
            <a:r>
              <a:rPr lang="en-GB" dirty="0"/>
              <a:t>Developing Improvisation 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1DD7E-AF20-4D35-AB85-86F7BD962969}"/>
              </a:ext>
            </a:extLst>
          </p:cNvPr>
          <p:cNvSpPr txBox="1"/>
          <p:nvPr/>
        </p:nvSpPr>
        <p:spPr>
          <a:xfrm>
            <a:off x="1338470" y="2637183"/>
            <a:ext cx="80705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Using conducting we can change how we react to gestures musically!</a:t>
            </a:r>
          </a:p>
          <a:p>
            <a:endParaRPr lang="en-GB" dirty="0"/>
          </a:p>
          <a:p>
            <a:r>
              <a:rPr lang="en-GB" dirty="0"/>
              <a:t>We will improvise responses to different movements.</a:t>
            </a:r>
          </a:p>
          <a:p>
            <a:endParaRPr lang="en-GB" dirty="0"/>
          </a:p>
          <a:p>
            <a:r>
              <a:rPr lang="en-GB" dirty="0"/>
              <a:t>What do you think it means if I raise my hands high? Or low?</a:t>
            </a:r>
          </a:p>
          <a:p>
            <a:endParaRPr lang="en-GB" dirty="0"/>
          </a:p>
          <a:p>
            <a:r>
              <a:rPr lang="en-GB" dirty="0"/>
              <a:t>What about if I stomp?</a:t>
            </a:r>
          </a:p>
          <a:p>
            <a:r>
              <a:rPr lang="en-GB" dirty="0"/>
              <a:t>Or even slide my feet?</a:t>
            </a:r>
          </a:p>
          <a:p>
            <a:endParaRPr lang="en-GB" dirty="0"/>
          </a:p>
          <a:p>
            <a:r>
              <a:rPr lang="en-GB" dirty="0"/>
              <a:t>Lets make some improvised musical responses to these conducting actions!</a:t>
            </a:r>
          </a:p>
        </p:txBody>
      </p:sp>
    </p:spTree>
    <p:extLst>
      <p:ext uri="{BB962C8B-B14F-4D97-AF65-F5344CB8AC3E}">
        <p14:creationId xmlns:p14="http://schemas.microsoft.com/office/powerpoint/2010/main" val="71270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7D8F-382C-480D-8FB9-4C271F170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7532" y="2672686"/>
            <a:ext cx="8610600" cy="1293028"/>
          </a:xfrm>
        </p:spPr>
        <p:txBody>
          <a:bodyPr>
            <a:normAutofit/>
          </a:bodyPr>
          <a:lstStyle/>
          <a:p>
            <a:r>
              <a:rPr lang="en-GB" sz="6000" dirty="0"/>
              <a:t>Recap!</a:t>
            </a:r>
          </a:p>
        </p:txBody>
      </p:sp>
    </p:spTree>
    <p:extLst>
      <p:ext uri="{BB962C8B-B14F-4D97-AF65-F5344CB8AC3E}">
        <p14:creationId xmlns:p14="http://schemas.microsoft.com/office/powerpoint/2010/main" val="306384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7" name="TextBox 15">
            <a:extLst>
              <a:ext uri="{FF2B5EF4-FFF2-40B4-BE49-F238E27FC236}">
                <a16:creationId xmlns:a16="http://schemas.microsoft.com/office/drawing/2014/main" id="{7525DA87-D9E8-486C-B3B6-CF2E79E0C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072" y="2233086"/>
            <a:ext cx="25392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2. Electric Guitar</a:t>
            </a:r>
          </a:p>
        </p:txBody>
      </p:sp>
      <p:sp>
        <p:nvSpPr>
          <p:cNvPr id="29708" name="TextBox 16">
            <a:extLst>
              <a:ext uri="{FF2B5EF4-FFF2-40B4-BE49-F238E27FC236}">
                <a16:creationId xmlns:a16="http://schemas.microsoft.com/office/drawing/2014/main" id="{94228387-18B7-432D-9E6A-C42FCDB2A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35" y="3775969"/>
            <a:ext cx="2846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1.Saxophone</a:t>
            </a:r>
          </a:p>
        </p:txBody>
      </p:sp>
      <p:sp>
        <p:nvSpPr>
          <p:cNvPr id="29709" name="TextBox 17">
            <a:extLst>
              <a:ext uri="{FF2B5EF4-FFF2-40B4-BE49-F238E27FC236}">
                <a16:creationId xmlns:a16="http://schemas.microsoft.com/office/drawing/2014/main" id="{EBEA2E11-2096-496B-94CC-8A9361324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9698" y="4412390"/>
            <a:ext cx="30223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6. Double Bass</a:t>
            </a:r>
          </a:p>
        </p:txBody>
      </p:sp>
      <p:sp>
        <p:nvSpPr>
          <p:cNvPr id="29710" name="TextBox 18">
            <a:extLst>
              <a:ext uri="{FF2B5EF4-FFF2-40B4-BE49-F238E27FC236}">
                <a16:creationId xmlns:a16="http://schemas.microsoft.com/office/drawing/2014/main" id="{B8A57F0A-17B9-4494-ACC4-7507E8765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1500188"/>
            <a:ext cx="2000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3. Clarinet</a:t>
            </a:r>
          </a:p>
        </p:txBody>
      </p:sp>
      <p:sp>
        <p:nvSpPr>
          <p:cNvPr id="29713" name="TextBox 21">
            <a:extLst>
              <a:ext uri="{FF2B5EF4-FFF2-40B4-BE49-F238E27FC236}">
                <a16:creationId xmlns:a16="http://schemas.microsoft.com/office/drawing/2014/main" id="{8B25B2F3-3FE9-4C77-A507-FE777BFC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237" y="4653644"/>
            <a:ext cx="28201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4.Piano</a:t>
            </a:r>
          </a:p>
        </p:txBody>
      </p:sp>
      <p:sp>
        <p:nvSpPr>
          <p:cNvPr id="29714" name="TextBox 22">
            <a:extLst>
              <a:ext uri="{FF2B5EF4-FFF2-40B4-BE49-F238E27FC236}">
                <a16:creationId xmlns:a16="http://schemas.microsoft.com/office/drawing/2014/main" id="{3259AD1C-D7A0-460C-979A-FB48EBB15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0" y="5954388"/>
            <a:ext cx="22191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5. Drum Kit</a:t>
            </a:r>
          </a:p>
        </p:txBody>
      </p:sp>
      <p:sp>
        <p:nvSpPr>
          <p:cNvPr id="29715" name="TextBox 23">
            <a:extLst>
              <a:ext uri="{FF2B5EF4-FFF2-40B4-BE49-F238E27FC236}">
                <a16:creationId xmlns:a16="http://schemas.microsoft.com/office/drawing/2014/main" id="{744EAD4A-F2B6-4676-8676-8B59EA45A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124" y="2605929"/>
            <a:ext cx="2000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7. Trumpet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A1AB72-747D-40B0-BAA7-8EFB8181EC93}"/>
              </a:ext>
            </a:extLst>
          </p:cNvPr>
          <p:cNvSpPr txBox="1"/>
          <p:nvPr/>
        </p:nvSpPr>
        <p:spPr>
          <a:xfrm>
            <a:off x="3275806" y="5184947"/>
            <a:ext cx="8598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B050"/>
                </a:solidFill>
              </a:rPr>
              <a:t>Can you guess their names?</a:t>
            </a:r>
          </a:p>
        </p:txBody>
      </p:sp>
      <p:pic>
        <p:nvPicPr>
          <p:cNvPr id="19" name="Picture 18" descr="http://willismusic.com/wp-content/uploads/2015/08/sax.jpg">
            <a:extLst>
              <a:ext uri="{FF2B5EF4-FFF2-40B4-BE49-F238E27FC236}">
                <a16:creationId xmlns:a16="http://schemas.microsoft.com/office/drawing/2014/main" id="{72F0C34F-4D5A-46D2-8CCF-0F57EBFE0D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62" y="1345500"/>
            <a:ext cx="2438148" cy="252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http://www.dawsons.co.uk/media/catalog/product/cache/1/image/1200x/6b9ffbf72458f4fd2d3cb995d92e8889/y/a/yamaha-ytr-4335gll-trumpet-lacquered.jpg">
            <a:extLst>
              <a:ext uri="{FF2B5EF4-FFF2-40B4-BE49-F238E27FC236}">
                <a16:creationId xmlns:a16="http://schemas.microsoft.com/office/drawing/2014/main" id="{E68C3FB8-78CA-4AC1-8C76-37E28209522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788" y="650081"/>
            <a:ext cx="192405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546445-9C2D-41FF-836E-2C5D5D89B05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773074" y="278606"/>
            <a:ext cx="1333500" cy="1333500"/>
          </a:xfrm>
          <a:prstGeom prst="rect">
            <a:avLst/>
          </a:prstGeom>
        </p:spPr>
      </p:pic>
      <p:pic>
        <p:nvPicPr>
          <p:cNvPr id="22" name="Picture 21" descr="http://az58332.vo.msecnd.net/e88dd2e9fff747f090c792316c22131c/Images/Products26273-1200x1200-418953.jpg">
            <a:extLst>
              <a:ext uri="{FF2B5EF4-FFF2-40B4-BE49-F238E27FC236}">
                <a16:creationId xmlns:a16="http://schemas.microsoft.com/office/drawing/2014/main" id="{2EED6E3E-CB61-4BCE-8EA2-7C1542A72A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20" y="785441"/>
            <a:ext cx="1283335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http://media-cache-ec0.pinimg.com/736x/48/ca/22/48ca221b334030a606b7f814449a9fb3.jpg">
            <a:extLst>
              <a:ext uri="{FF2B5EF4-FFF2-40B4-BE49-F238E27FC236}">
                <a16:creationId xmlns:a16="http://schemas.microsoft.com/office/drawing/2014/main" id="{69BB352F-145F-4A4D-A6CF-04A0AC0F1ED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99452" y="1754085"/>
            <a:ext cx="1311622" cy="3832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http://static.musiciansfriend.com/derivates/19/001/440/978/DV020_Jpg_Jumbo_666618.004_blue.jpg">
            <a:extLst>
              <a:ext uri="{FF2B5EF4-FFF2-40B4-BE49-F238E27FC236}">
                <a16:creationId xmlns:a16="http://schemas.microsoft.com/office/drawing/2014/main" id="{AB1625CB-7025-4E79-9754-53DBC249BE8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41" y="441239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https://usa.yamaha.com/files/818C26B158C54422917F21F7533D17A2_12073_1992x1720_a29d2e21128fff13bbc933dd36db3185.jpg">
            <a:extLst>
              <a:ext uri="{FF2B5EF4-FFF2-40B4-BE49-F238E27FC236}">
                <a16:creationId xmlns:a16="http://schemas.microsoft.com/office/drawing/2014/main" id="{6BAC8072-CFEF-4D67-B6D5-46A22D6A28C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232" y="3312062"/>
            <a:ext cx="1544320" cy="133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757579"/>
      </p:ext>
    </p:extLst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/>
      <p:bldP spid="29708" grpId="0"/>
      <p:bldP spid="29709" grpId="0"/>
      <p:bldP spid="29710" grpId="0"/>
      <p:bldP spid="29713" grpId="0"/>
      <p:bldP spid="29714" grpId="0"/>
      <p:bldP spid="29715" grpId="0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68</TotalTime>
  <Words>414</Words>
  <Application>Microsoft Office PowerPoint</Application>
  <PresentationFormat>Widescreen</PresentationFormat>
  <Paragraphs>81</Paragraphs>
  <Slides>10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Calibri</vt:lpstr>
      <vt:lpstr>Century Gothic</vt:lpstr>
      <vt:lpstr>Vapor Trail</vt:lpstr>
      <vt:lpstr>NYMAZ: Sounding Out</vt:lpstr>
      <vt:lpstr>Have a listen…</vt:lpstr>
      <vt:lpstr>Exploring Jazz</vt:lpstr>
      <vt:lpstr>Jazz Music</vt:lpstr>
      <vt:lpstr>Key words/ Terms</vt:lpstr>
      <vt:lpstr>PowerPoint Presentation</vt:lpstr>
      <vt:lpstr>Improvisation!</vt:lpstr>
      <vt:lpstr>Developing Improvisation !</vt:lpstr>
      <vt:lpstr>Recap!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NYMAZ: Sounding Out</dc:title>
  <dc:creator>Heidi Johnson</dc:creator>
  <cp:lastModifiedBy>Heidi Johnson</cp:lastModifiedBy>
  <cp:revision>15</cp:revision>
  <dcterms:created xsi:type="dcterms:W3CDTF">2019-01-24T12:28:32Z</dcterms:created>
  <dcterms:modified xsi:type="dcterms:W3CDTF">2019-05-01T13:57:05Z</dcterms:modified>
</cp:coreProperties>
</file>